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4" r:id="rId8"/>
    <p:sldId id="275" r:id="rId9"/>
    <p:sldId id="276" r:id="rId10"/>
    <p:sldId id="277" r:id="rId11"/>
    <p:sldId id="262" r:id="rId12"/>
    <p:sldId id="278" r:id="rId13"/>
    <p:sldId id="263" r:id="rId14"/>
    <p:sldId id="264" r:id="rId15"/>
    <p:sldId id="265" r:id="rId16"/>
    <p:sldId id="266" r:id="rId17"/>
    <p:sldId id="267" r:id="rId18"/>
    <p:sldId id="268" r:id="rId19"/>
    <p:sldId id="279" r:id="rId20"/>
    <p:sldId id="280" r:id="rId21"/>
    <p:sldId id="269" r:id="rId22"/>
    <p:sldId id="270" r:id="rId23"/>
    <p:sldId id="271" r:id="rId24"/>
    <p:sldId id="272" r:id="rId25"/>
    <p:sldId id="273" r:id="rId26"/>
    <p:sldId id="281" r:id="rId27"/>
    <p:sldId id="282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4" d="100"/>
          <a:sy n="74" d="100"/>
        </p:scale>
        <p:origin x="1714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10-Nov-25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10-Nov-25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10-Nov-25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10-Nov-25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10-Nov-25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10-Nov-25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6477" y="613141"/>
            <a:ext cx="7772400" cy="1470025"/>
          </a:xfrm>
        </p:spPr>
        <p:txBody>
          <a:bodyPr/>
          <a:lstStyle/>
          <a:p>
            <a:r>
              <a:rPr dirty="0"/>
              <a:t>Microsoft Stock Price Prediction using Machine Learning (LSTM)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17985"/>
            <a:ext cx="6400800" cy="1752600"/>
          </a:xfrm>
        </p:spPr>
        <p:txBody>
          <a:bodyPr>
            <a:normAutofit fontScale="70000" lnSpcReduction="20000"/>
          </a:bodyPr>
          <a:lstStyle/>
          <a:p>
            <a:r>
              <a:rPr dirty="0"/>
              <a:t>A Deep Learning Approach to Financial Forecasting</a:t>
            </a:r>
          </a:p>
          <a:p>
            <a:r>
              <a:rPr dirty="0"/>
              <a:t>Developed by: Arvind Sharma</a:t>
            </a:r>
          </a:p>
          <a:p>
            <a:r>
              <a:rPr dirty="0"/>
              <a:t>Tools: Python, TensorFlow, </a:t>
            </a:r>
            <a:r>
              <a:rPr dirty="0" err="1"/>
              <a:t>Streamlit</a:t>
            </a:r>
            <a:r>
              <a:rPr dirty="0"/>
              <a:t>, Pandas, NumPy, Matplotlib, </a:t>
            </a:r>
            <a:r>
              <a:rPr dirty="0" err="1"/>
              <a:t>yFinance</a:t>
            </a:r>
            <a:r>
              <a:rPr dirty="0"/>
              <a:t>, Scikit-learn, </a:t>
            </a:r>
            <a:r>
              <a:rPr dirty="0" err="1"/>
              <a:t>XGBoost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Correlation Heatmap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5486400"/>
            <a:ext cx="70104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dirty="0"/>
              <a:t>The heatmap shows correlation between close price, volume, and indicators (SMA, EMA, Returns). Strong correlation between SMA &amp; EMA with close price.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6E1680-9DCE-0F2F-2BA6-25A4F5F78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906" y="1305924"/>
            <a:ext cx="5911603" cy="406422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Model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>
            <a:normAutofit/>
          </a:bodyPr>
          <a:lstStyle/>
          <a:p>
            <a:endParaRPr sz="2000" dirty="0"/>
          </a:p>
          <a:p>
            <a:r>
              <a:rPr sz="2000" dirty="0"/>
              <a:t>Model |</a:t>
            </a:r>
            <a:r>
              <a:rPr lang="en-US" sz="2000" dirty="0"/>
              <a:t>                                 </a:t>
            </a:r>
            <a:r>
              <a:rPr sz="2000" dirty="0"/>
              <a:t> Type | </a:t>
            </a:r>
            <a:r>
              <a:rPr lang="en-US" sz="2000" dirty="0"/>
              <a:t>         </a:t>
            </a:r>
            <a:r>
              <a:rPr sz="2000" dirty="0"/>
              <a:t>RMSE |</a:t>
            </a:r>
            <a:r>
              <a:rPr lang="en-US" sz="2000" dirty="0"/>
              <a:t>       </a:t>
            </a:r>
            <a:r>
              <a:rPr sz="2000" dirty="0"/>
              <a:t> MAE |</a:t>
            </a:r>
            <a:r>
              <a:rPr lang="en-US" sz="2000" dirty="0"/>
              <a:t>         </a:t>
            </a:r>
            <a:r>
              <a:rPr sz="2000" dirty="0"/>
              <a:t> R²</a:t>
            </a:r>
          </a:p>
          <a:p>
            <a:r>
              <a:rPr sz="2000" dirty="0"/>
              <a:t>------------------------------------------</a:t>
            </a:r>
          </a:p>
          <a:p>
            <a:r>
              <a:rPr sz="2000" dirty="0"/>
              <a:t>Linear Regressio</a:t>
            </a:r>
            <a:r>
              <a:rPr lang="en-US" sz="2000" dirty="0"/>
              <a:t>n</a:t>
            </a:r>
            <a:r>
              <a:rPr sz="2000" dirty="0"/>
              <a:t>| </a:t>
            </a:r>
            <a:r>
              <a:rPr lang="en-US" sz="2000" dirty="0"/>
              <a:t>      </a:t>
            </a:r>
            <a:r>
              <a:rPr sz="2000" dirty="0"/>
              <a:t>Statistical |</a:t>
            </a:r>
            <a:r>
              <a:rPr lang="en-US" sz="2000" dirty="0"/>
              <a:t>           </a:t>
            </a:r>
            <a:r>
              <a:rPr sz="2000" dirty="0"/>
              <a:t> 8.9 | </a:t>
            </a:r>
            <a:r>
              <a:rPr lang="en-US" sz="2000" dirty="0"/>
              <a:t>            </a:t>
            </a:r>
            <a:r>
              <a:rPr sz="2000" dirty="0"/>
              <a:t>6.5 | </a:t>
            </a:r>
            <a:r>
              <a:rPr lang="en-US" sz="2000" dirty="0"/>
              <a:t>       </a:t>
            </a:r>
            <a:r>
              <a:rPr sz="2000" dirty="0"/>
              <a:t>0.85</a:t>
            </a:r>
          </a:p>
          <a:p>
            <a:r>
              <a:rPr sz="2000" dirty="0"/>
              <a:t>Random Forest | </a:t>
            </a:r>
            <a:r>
              <a:rPr lang="en-US" sz="2000" dirty="0"/>
              <a:t>          </a:t>
            </a:r>
            <a:r>
              <a:rPr sz="2000" dirty="0"/>
              <a:t>Ensemble | </a:t>
            </a:r>
            <a:r>
              <a:rPr lang="en-US" sz="2000" dirty="0"/>
              <a:t>           </a:t>
            </a:r>
            <a:r>
              <a:rPr sz="2000" dirty="0"/>
              <a:t>6.2 | </a:t>
            </a:r>
            <a:r>
              <a:rPr lang="en-US" sz="2000" dirty="0"/>
              <a:t>            </a:t>
            </a:r>
            <a:r>
              <a:rPr sz="2000" dirty="0"/>
              <a:t>4.7 | </a:t>
            </a:r>
            <a:r>
              <a:rPr lang="en-US" sz="2000" dirty="0"/>
              <a:t>       </a:t>
            </a:r>
            <a:r>
              <a:rPr sz="2000" dirty="0"/>
              <a:t>0.91</a:t>
            </a:r>
          </a:p>
          <a:p>
            <a:r>
              <a:rPr sz="2000" dirty="0" err="1"/>
              <a:t>XGBoost</a:t>
            </a:r>
            <a:r>
              <a:rPr sz="2000" dirty="0"/>
              <a:t> | </a:t>
            </a:r>
            <a:r>
              <a:rPr lang="en-US" sz="2000" dirty="0"/>
              <a:t>             </a:t>
            </a:r>
            <a:r>
              <a:rPr sz="2000" dirty="0"/>
              <a:t>Gradient Boosted |</a:t>
            </a:r>
            <a:r>
              <a:rPr lang="en-US" sz="2000" dirty="0"/>
              <a:t>      </a:t>
            </a:r>
            <a:r>
              <a:rPr sz="2000" dirty="0"/>
              <a:t> 5.4 |</a:t>
            </a:r>
            <a:r>
              <a:rPr lang="en-US" sz="2000" dirty="0"/>
              <a:t>            </a:t>
            </a:r>
            <a:r>
              <a:rPr sz="2000" dirty="0"/>
              <a:t> 4.0 |</a:t>
            </a:r>
            <a:r>
              <a:rPr lang="en-US" sz="2000" dirty="0"/>
              <a:t>       </a:t>
            </a:r>
            <a:r>
              <a:rPr sz="2000" dirty="0"/>
              <a:t> 0.93</a:t>
            </a:r>
          </a:p>
          <a:p>
            <a:r>
              <a:rPr sz="2000" dirty="0"/>
              <a:t>LSTM | </a:t>
            </a:r>
            <a:r>
              <a:rPr lang="en-US" sz="2000" dirty="0"/>
              <a:t>                      </a:t>
            </a:r>
            <a:r>
              <a:rPr sz="2000" dirty="0"/>
              <a:t>Deep Learning | </a:t>
            </a:r>
            <a:r>
              <a:rPr lang="en-US" sz="2000" dirty="0"/>
              <a:t>        </a:t>
            </a:r>
            <a:r>
              <a:rPr sz="2000" dirty="0"/>
              <a:t>3.2 |</a:t>
            </a:r>
            <a:r>
              <a:rPr lang="en-US" sz="2000" dirty="0"/>
              <a:t>             </a:t>
            </a:r>
            <a:r>
              <a:rPr sz="2000" dirty="0"/>
              <a:t> 2.5|</a:t>
            </a:r>
            <a:r>
              <a:rPr lang="en-US" sz="2000" dirty="0"/>
              <a:t>       </a:t>
            </a:r>
            <a:r>
              <a:rPr sz="2000" dirty="0"/>
              <a:t> 0.97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55280" cy="968946"/>
          </a:xfrm>
        </p:spPr>
        <p:txBody>
          <a:bodyPr>
            <a:normAutofit fontScale="90000"/>
          </a:bodyPr>
          <a:lstStyle/>
          <a:p>
            <a:r>
              <a:rPr dirty="0"/>
              <a:t>Actual vs Predicted (Random Forest &amp; </a:t>
            </a:r>
            <a:r>
              <a:rPr dirty="0" err="1"/>
              <a:t>XGBoost</a:t>
            </a:r>
            <a:r>
              <a:rPr dirty="0"/>
              <a:t>)</a:t>
            </a:r>
          </a:p>
        </p:txBody>
      </p:sp>
      <p:pic>
        <p:nvPicPr>
          <p:cNvPr id="3" name="Picture 2" descr="download (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7868838" cy="37395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486400"/>
            <a:ext cx="67909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dirty="0"/>
              <a:t>Model comparison shows LSTM outperforming Random Forest and </a:t>
            </a:r>
            <a:r>
              <a:rPr dirty="0" err="1"/>
              <a:t>XGBoost</a:t>
            </a:r>
            <a:r>
              <a:rPr dirty="0"/>
              <a:t>, which struggle to follow real market patterns.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Why Choose LSTM?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endParaRPr sz="2400" dirty="0"/>
          </a:p>
          <a:p>
            <a:r>
              <a:rPr sz="2400" dirty="0"/>
              <a:t>• LSTM networks handle sequential dependencies and long-term memory.</a:t>
            </a:r>
          </a:p>
          <a:p>
            <a:r>
              <a:rPr sz="2400" dirty="0"/>
              <a:t>• Capture complex patterns in time series data.</a:t>
            </a:r>
          </a:p>
          <a:p>
            <a:r>
              <a:rPr sz="2400" dirty="0"/>
              <a:t>• Utilize gates (input, forget, output) to retain essential trends.</a:t>
            </a:r>
          </a:p>
          <a:p>
            <a:r>
              <a:rPr sz="2400" dirty="0"/>
              <a:t>• Ideal for stock market forecasting where past trends influence future values.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LSTM Model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endParaRPr sz="2400" dirty="0"/>
          </a:p>
          <a:p>
            <a:r>
              <a:rPr sz="2400" dirty="0"/>
              <a:t>• Input Layer: 60 timesteps (past 60 days)</a:t>
            </a:r>
          </a:p>
          <a:p>
            <a:r>
              <a:rPr sz="2400" dirty="0"/>
              <a:t>• LSTM Layer: 50 neurons, </a:t>
            </a:r>
            <a:r>
              <a:rPr sz="2400" dirty="0" err="1"/>
              <a:t>return_sequences</a:t>
            </a:r>
            <a:r>
              <a:rPr sz="2400" dirty="0"/>
              <a:t>=True</a:t>
            </a:r>
          </a:p>
          <a:p>
            <a:r>
              <a:rPr sz="2400" dirty="0"/>
              <a:t>• Dropout: 0.2</a:t>
            </a:r>
          </a:p>
          <a:p>
            <a:r>
              <a:rPr sz="2400" dirty="0"/>
              <a:t>• Dense Output: 1 neuron (closing price)</a:t>
            </a:r>
          </a:p>
          <a:p>
            <a:r>
              <a:rPr sz="2400" dirty="0"/>
              <a:t>• Loss: Mean Squared Error (MSE)</a:t>
            </a:r>
          </a:p>
          <a:p>
            <a:r>
              <a:rPr sz="2400" dirty="0"/>
              <a:t>• Optimizer: Adam</a:t>
            </a:r>
          </a:p>
          <a:p>
            <a:r>
              <a:rPr sz="2400" dirty="0"/>
              <a:t>• Epochs: 100 | Batch Size: 32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Training &amp; 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>
            <a:normAutofit/>
          </a:bodyPr>
          <a:lstStyle/>
          <a:p>
            <a:endParaRPr sz="2800" dirty="0"/>
          </a:p>
          <a:p>
            <a:r>
              <a:rPr sz="2800" dirty="0"/>
              <a:t>• Model trained on historical data for 100 epochs</a:t>
            </a:r>
          </a:p>
          <a:p>
            <a:r>
              <a:rPr sz="2800" dirty="0"/>
              <a:t>• Validation set used to avoid overfitting</a:t>
            </a:r>
          </a:p>
          <a:p>
            <a:r>
              <a:rPr sz="2800" dirty="0"/>
              <a:t>• Training loss converged steadily</a:t>
            </a:r>
          </a:p>
          <a:p>
            <a:r>
              <a:rPr sz="2800" dirty="0"/>
              <a:t>• Used GPU acceleration (TensorFlow 2.19.0)</a:t>
            </a:r>
          </a:p>
          <a:p>
            <a:r>
              <a:rPr sz="2800" dirty="0"/>
              <a:t>• Evaluation performed on unseen test data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Model Evaluation &amp;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>
            <a:normAutofit/>
          </a:bodyPr>
          <a:lstStyle/>
          <a:p>
            <a:endParaRPr sz="2400" dirty="0"/>
          </a:p>
          <a:p>
            <a:r>
              <a:rPr sz="2400" dirty="0"/>
              <a:t>• Evaluation Metrics:</a:t>
            </a:r>
          </a:p>
          <a:p>
            <a:r>
              <a:rPr sz="2400" dirty="0"/>
              <a:t>  - Mean Absolute Error (MAE)</a:t>
            </a:r>
          </a:p>
          <a:p>
            <a:r>
              <a:rPr sz="2400" dirty="0"/>
              <a:t>  - Root Mean Squared Error (RMSE)</a:t>
            </a:r>
          </a:p>
          <a:p>
            <a:r>
              <a:rPr sz="2400" dirty="0"/>
              <a:t>  - R² Score</a:t>
            </a:r>
          </a:p>
          <a:p>
            <a:r>
              <a:rPr sz="2400" dirty="0"/>
              <a:t>• Actual vs Predicted Price plotted</a:t>
            </a:r>
          </a:p>
          <a:p>
            <a:r>
              <a:rPr sz="2400" dirty="0"/>
              <a:t>• LSTM closely follows actual market trends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Streamlit Web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3500"/>
            <a:ext cx="8229600" cy="4525963"/>
          </a:xfrm>
        </p:spPr>
        <p:txBody>
          <a:bodyPr wrap="square">
            <a:noAutofit/>
          </a:bodyPr>
          <a:lstStyle/>
          <a:p>
            <a:endParaRPr sz="2400" dirty="0"/>
          </a:p>
          <a:p>
            <a:r>
              <a:rPr sz="2400" dirty="0"/>
              <a:t>• Deployed interactive web app using </a:t>
            </a:r>
            <a:r>
              <a:rPr sz="2400" dirty="0" err="1"/>
              <a:t>Streamlit</a:t>
            </a:r>
            <a:endParaRPr sz="2400" dirty="0"/>
          </a:p>
          <a:p>
            <a:r>
              <a:rPr sz="2400" dirty="0"/>
              <a:t>• User inputs:</a:t>
            </a:r>
          </a:p>
          <a:p>
            <a:r>
              <a:rPr sz="2400" dirty="0"/>
              <a:t>  - Stock ticker (default: MSFT)</a:t>
            </a:r>
          </a:p>
          <a:p>
            <a:r>
              <a:rPr sz="2400" dirty="0"/>
              <a:t>  - Years of historical data</a:t>
            </a:r>
          </a:p>
          <a:p>
            <a:r>
              <a:rPr sz="2400" dirty="0"/>
              <a:t>  - Future prediction days</a:t>
            </a:r>
          </a:p>
          <a:p>
            <a:r>
              <a:rPr sz="2400" dirty="0"/>
              <a:t>• Real-time data fetched via Yahoo Finance</a:t>
            </a:r>
          </a:p>
          <a:p>
            <a:r>
              <a:rPr sz="2400" dirty="0"/>
              <a:t>• Outputs:</a:t>
            </a:r>
          </a:p>
          <a:p>
            <a:r>
              <a:rPr sz="2400" dirty="0"/>
              <a:t>  - Historical and predicted price visualization</a:t>
            </a:r>
          </a:p>
          <a:p>
            <a:r>
              <a:rPr sz="2400" dirty="0"/>
              <a:t>  - CSV export option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Future Prediction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6946"/>
            <a:ext cx="8229600" cy="4525963"/>
          </a:xfrm>
        </p:spPr>
        <p:txBody>
          <a:bodyPr wrap="square">
            <a:normAutofit/>
          </a:bodyPr>
          <a:lstStyle/>
          <a:p>
            <a:endParaRPr sz="2800" dirty="0"/>
          </a:p>
          <a:p>
            <a:r>
              <a:rPr sz="2800" dirty="0"/>
              <a:t>• Model forecasts next 30–120 days of stock prices</a:t>
            </a:r>
          </a:p>
          <a:p>
            <a:r>
              <a:rPr sz="2800" dirty="0"/>
              <a:t>• Smooth trend observed in predicted data</a:t>
            </a:r>
          </a:p>
          <a:p>
            <a:r>
              <a:rPr sz="2800" dirty="0"/>
              <a:t>• Price curves align with historical trendlines</a:t>
            </a:r>
          </a:p>
          <a:p>
            <a:r>
              <a:rPr sz="2800" dirty="0"/>
              <a:t>• Real-time market data supported in </a:t>
            </a:r>
            <a:r>
              <a:rPr sz="2800" dirty="0" err="1"/>
              <a:t>Streamlit</a:t>
            </a:r>
            <a:r>
              <a:rPr sz="2800" dirty="0"/>
              <a:t> app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LSTM Model - Actual vs Predicted</a:t>
            </a:r>
          </a:p>
        </p:txBody>
      </p:sp>
      <p:pic>
        <p:nvPicPr>
          <p:cNvPr id="3" name="Picture 2" descr="download (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09" y="1286256"/>
            <a:ext cx="8658382" cy="411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486400"/>
            <a:ext cx="63154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dirty="0"/>
              <a:t>LSTM model predictions (red) closely follow actual stock prices (blue), proving its effectiveness in time-series forecasting.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>
            <a:normAutofit/>
          </a:bodyPr>
          <a:lstStyle/>
          <a:p>
            <a:endParaRPr sz="2000" dirty="0"/>
          </a:p>
          <a:p>
            <a:r>
              <a:rPr sz="2000" dirty="0"/>
              <a:t>• Stock prices are highly volatile and difficult to predict.</a:t>
            </a:r>
          </a:p>
          <a:p>
            <a:r>
              <a:rPr sz="2000" dirty="0"/>
              <a:t>• Investors require accurate forecasting tools to minimize risks.</a:t>
            </a:r>
          </a:p>
          <a:p>
            <a:r>
              <a:rPr sz="2000" dirty="0"/>
              <a:t>• Traditional statistical models fail to capture temporal dependencies.</a:t>
            </a:r>
          </a:p>
          <a:p>
            <a:r>
              <a:rPr sz="2000" dirty="0"/>
              <a:t>• Deep learning (LSTM) can effectively model sequential financial data.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30-Day Forecast (LSTM)</a:t>
            </a:r>
          </a:p>
        </p:txBody>
      </p:sp>
      <p:pic>
        <p:nvPicPr>
          <p:cNvPr id="3" name="Picture 2" descr="download (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80" y="1394619"/>
            <a:ext cx="7371620" cy="411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486400"/>
            <a:ext cx="68697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t>The 30-day forecast from LSTM model shows a steady price trend, demonstrating realistic predictive stability.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Technical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 wrap="square">
            <a:normAutofit/>
          </a:bodyPr>
          <a:lstStyle/>
          <a:p>
            <a:endParaRPr sz="2400" dirty="0"/>
          </a:p>
          <a:p>
            <a:r>
              <a:rPr sz="2400" dirty="0"/>
              <a:t>• Language: Python 3.10+</a:t>
            </a:r>
          </a:p>
          <a:p>
            <a:r>
              <a:rPr sz="2400" dirty="0"/>
              <a:t>• Framework: TensorFlow / </a:t>
            </a:r>
            <a:r>
              <a:rPr sz="2400" dirty="0" err="1"/>
              <a:t>Keras</a:t>
            </a:r>
            <a:endParaRPr sz="2400" dirty="0"/>
          </a:p>
          <a:p>
            <a:r>
              <a:rPr sz="2400" dirty="0"/>
              <a:t>• Data Tools: Pandas, NumPy, Matplotlib</a:t>
            </a:r>
          </a:p>
          <a:p>
            <a:r>
              <a:rPr sz="2400" dirty="0"/>
              <a:t>• Deployment: </a:t>
            </a:r>
            <a:r>
              <a:rPr sz="2400" dirty="0" err="1"/>
              <a:t>Streamlit</a:t>
            </a:r>
            <a:endParaRPr sz="2400" dirty="0"/>
          </a:p>
          <a:p>
            <a:r>
              <a:rPr sz="2400" dirty="0"/>
              <a:t>• Libraries: </a:t>
            </a:r>
            <a:r>
              <a:rPr sz="2400" dirty="0" err="1"/>
              <a:t>yFinance</a:t>
            </a:r>
            <a:r>
              <a:rPr sz="2400" dirty="0"/>
              <a:t>, Scikit-learn, </a:t>
            </a:r>
            <a:r>
              <a:rPr sz="2400" dirty="0" err="1"/>
              <a:t>joblib</a:t>
            </a:r>
            <a:r>
              <a:rPr sz="2400" dirty="0"/>
              <a:t>, h5py</a:t>
            </a:r>
          </a:p>
          <a:p>
            <a:r>
              <a:rPr sz="2400" dirty="0"/>
              <a:t>• Dependencies listed in requirements.txt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Results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>
            <a:normAutofit/>
          </a:bodyPr>
          <a:lstStyle/>
          <a:p>
            <a:endParaRPr sz="2400" dirty="0"/>
          </a:p>
          <a:p>
            <a:r>
              <a:rPr sz="2400" dirty="0"/>
              <a:t>• LSTM outperformed all other models (R² = 0.97)</a:t>
            </a:r>
          </a:p>
          <a:p>
            <a:r>
              <a:rPr sz="2400" dirty="0"/>
              <a:t>• Predicted Microsoft stock price trends with high accuracy</a:t>
            </a:r>
          </a:p>
          <a:p>
            <a:r>
              <a:rPr sz="2400" dirty="0"/>
              <a:t>• Achieved low RMSE and MAE values</a:t>
            </a:r>
          </a:p>
          <a:p>
            <a:r>
              <a:rPr sz="2400" dirty="0"/>
              <a:t>• Deployed as user-friendly web app for dynamic forecasting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>
            <a:normAutofit/>
          </a:bodyPr>
          <a:lstStyle/>
          <a:p>
            <a:endParaRPr sz="2400" dirty="0"/>
          </a:p>
          <a:p>
            <a:r>
              <a:rPr sz="2400" dirty="0"/>
              <a:t>• LSTM model effectively captures Microsoft’s stock price dynamics</a:t>
            </a:r>
          </a:p>
          <a:p>
            <a:r>
              <a:rPr sz="2400" dirty="0"/>
              <a:t>• High predictive accuracy demonstrates deep learning’s value</a:t>
            </a:r>
          </a:p>
          <a:p>
            <a:r>
              <a:rPr sz="2400" dirty="0"/>
              <a:t>• </a:t>
            </a:r>
            <a:r>
              <a:rPr sz="2400" dirty="0" err="1"/>
              <a:t>Streamlit</a:t>
            </a:r>
            <a:r>
              <a:rPr sz="2400" dirty="0"/>
              <a:t> deployment enables real-time accessibility</a:t>
            </a:r>
          </a:p>
          <a:p>
            <a:r>
              <a:rPr sz="2400" dirty="0"/>
              <a:t>• Supports informed financial decision-making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Future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endParaRPr/>
          </a:p>
          <a:p>
            <a:r>
              <a:t>• Integrate Transformer or GPT-based time series forecasting</a:t>
            </a:r>
          </a:p>
          <a:p>
            <a:r>
              <a:t>• Incorporate social media &amp; news sentiment analysis</a:t>
            </a:r>
          </a:p>
          <a:p>
            <a:r>
              <a:t>• Add multi-stock prediction support</a:t>
            </a:r>
          </a:p>
          <a:p>
            <a:r>
              <a:t>• Build a full financial dashboard for portfolio analysis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References &amp; 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endParaRPr dirty="0"/>
          </a:p>
          <a:p>
            <a:r>
              <a:rPr dirty="0"/>
              <a:t>• Yahoo Finance API for stock data</a:t>
            </a:r>
          </a:p>
          <a:p>
            <a:r>
              <a:rPr dirty="0"/>
              <a:t>• TensorFlow &amp; </a:t>
            </a:r>
            <a:r>
              <a:rPr dirty="0" err="1"/>
              <a:t>Streamlit</a:t>
            </a:r>
            <a:r>
              <a:rPr dirty="0"/>
              <a:t> documentation</a:t>
            </a:r>
          </a:p>
          <a:p>
            <a:r>
              <a:rPr dirty="0"/>
              <a:t>• Data Preprocessing with Scikit-learn</a:t>
            </a:r>
          </a:p>
          <a:p>
            <a:r>
              <a:rPr dirty="0"/>
              <a:t>• Developed by: Arvind Sharma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7CDBD-0A75-299D-5861-D3DFD56A8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Model</a:t>
            </a:r>
          </a:p>
        </p:txBody>
      </p:sp>
      <p:pic>
        <p:nvPicPr>
          <p:cNvPr id="4" name="microsoft_training">
            <a:hlinkClick r:id="" action="ppaction://media"/>
            <a:extLst>
              <a:ext uri="{FF2B5EF4-FFF2-40B4-BE49-F238E27FC236}">
                <a16:creationId xmlns:a16="http://schemas.microsoft.com/office/drawing/2014/main" id="{33F55144-FBE6-F35F-878D-5E89FBB33A3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399310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0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564B2-DBB3-171C-8279-3DE21F9A0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deployment</a:t>
            </a:r>
          </a:p>
        </p:txBody>
      </p:sp>
      <p:pic>
        <p:nvPicPr>
          <p:cNvPr id="4" name="deployemnt_microsoft">
            <a:hlinkClick r:id="" action="ppaction://media"/>
            <a:extLst>
              <a:ext uri="{FF2B5EF4-FFF2-40B4-BE49-F238E27FC236}">
                <a16:creationId xmlns:a16="http://schemas.microsoft.com/office/drawing/2014/main" id="{5118350E-C225-A8D7-BF32-E0B66A36C9B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83756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3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Objective &amp;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>
            <a:normAutofit/>
          </a:bodyPr>
          <a:lstStyle/>
          <a:p>
            <a:endParaRPr sz="2400" dirty="0"/>
          </a:p>
          <a:p>
            <a:r>
              <a:rPr sz="2400" dirty="0"/>
              <a:t>• Objective: Develop a predictive model for Microsoft’s stock price using time-series forecasting.</a:t>
            </a:r>
          </a:p>
          <a:p>
            <a:r>
              <a:rPr sz="2400" dirty="0"/>
              <a:t>• Motivation:</a:t>
            </a:r>
          </a:p>
          <a:p>
            <a:r>
              <a:rPr sz="2400" dirty="0"/>
              <a:t>  - Enhance investment decision-making.</a:t>
            </a:r>
          </a:p>
          <a:p>
            <a:r>
              <a:rPr sz="2400" dirty="0"/>
              <a:t>  - Demonstrate deep learning’s strength in financial prediction.</a:t>
            </a:r>
          </a:p>
          <a:p>
            <a:r>
              <a:rPr sz="2400" dirty="0"/>
              <a:t>  - Build an interactive </a:t>
            </a:r>
            <a:r>
              <a:rPr sz="2400" dirty="0" err="1"/>
              <a:t>Streamlit</a:t>
            </a:r>
            <a:r>
              <a:rPr sz="2400" dirty="0"/>
              <a:t> web app for end users.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Dataset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>
            <a:normAutofit/>
          </a:bodyPr>
          <a:lstStyle/>
          <a:p>
            <a:endParaRPr sz="2400" dirty="0"/>
          </a:p>
          <a:p>
            <a:r>
              <a:rPr sz="2400" dirty="0"/>
              <a:t>• Source: Yahoo Finance (MSFT)</a:t>
            </a:r>
          </a:p>
          <a:p>
            <a:r>
              <a:rPr sz="2400" dirty="0"/>
              <a:t>• Features: Date, Open, High, Low, Close, Volume</a:t>
            </a:r>
          </a:p>
          <a:p>
            <a:r>
              <a:rPr sz="2400" dirty="0"/>
              <a:t>• Range: Historical data from past 5–10 years</a:t>
            </a:r>
          </a:p>
          <a:p>
            <a:r>
              <a:rPr sz="2400" dirty="0"/>
              <a:t>• Data Volume: ~2,500 daily records</a:t>
            </a:r>
          </a:p>
          <a:p>
            <a:r>
              <a:rPr sz="2400" dirty="0"/>
              <a:t>• Target Variable: Closing Price</a:t>
            </a:r>
          </a:p>
          <a:p>
            <a:r>
              <a:rPr sz="2400" dirty="0"/>
              <a:t>• Data Type: Time Series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9792"/>
            <a:ext cx="8229600" cy="1143000"/>
          </a:xfrm>
        </p:spPr>
        <p:txBody>
          <a:bodyPr/>
          <a:lstStyle/>
          <a:p>
            <a:r>
              <a:rPr dirty="0"/>
              <a:t>Data 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>
            <a:normAutofit/>
          </a:bodyPr>
          <a:lstStyle/>
          <a:p>
            <a:endParaRPr sz="2400" dirty="0"/>
          </a:p>
          <a:p>
            <a:r>
              <a:rPr sz="2400" dirty="0"/>
              <a:t>• Converted Date column to </a:t>
            </a:r>
            <a:r>
              <a:rPr sz="2400" dirty="0" err="1"/>
              <a:t>DateTimeIndex</a:t>
            </a:r>
            <a:endParaRPr sz="2400" dirty="0"/>
          </a:p>
          <a:p>
            <a:r>
              <a:rPr sz="2400" dirty="0"/>
              <a:t>• Interpolated missing values</a:t>
            </a:r>
          </a:p>
          <a:p>
            <a:r>
              <a:rPr sz="2400" dirty="0"/>
              <a:t>• Normalized price values using </a:t>
            </a:r>
            <a:r>
              <a:rPr sz="2400" dirty="0" err="1"/>
              <a:t>MinMaxScaler</a:t>
            </a:r>
            <a:endParaRPr sz="2400" dirty="0"/>
          </a:p>
          <a:p>
            <a:r>
              <a:rPr sz="2400" dirty="0"/>
              <a:t>• Added technical indicators: SMA, EMA, RSI, Bollinger Bands</a:t>
            </a:r>
          </a:p>
          <a:p>
            <a:r>
              <a:rPr sz="2400" dirty="0"/>
              <a:t>• Split dataset: 80% training, 20% testing</a:t>
            </a:r>
          </a:p>
          <a:p>
            <a:r>
              <a:rPr sz="2400" dirty="0"/>
              <a:t>• Ensured chronological data order (no data leakage)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Exploratory Data Analysis (EDA)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>
            <a:normAutofit/>
          </a:bodyPr>
          <a:lstStyle/>
          <a:p>
            <a:endParaRPr sz="2400" dirty="0"/>
          </a:p>
          <a:p>
            <a:r>
              <a:rPr sz="2400" dirty="0"/>
              <a:t>• Visualized price trends using line plots</a:t>
            </a:r>
          </a:p>
          <a:p>
            <a:r>
              <a:rPr sz="2400" dirty="0"/>
              <a:t>• Identified seasonal patterns and market cycles</a:t>
            </a:r>
          </a:p>
          <a:p>
            <a:r>
              <a:rPr sz="2400" dirty="0"/>
              <a:t>• Correlation analysis between features</a:t>
            </a:r>
          </a:p>
          <a:p>
            <a:r>
              <a:rPr sz="2400" dirty="0"/>
              <a:t>• Volume vs Price insights</a:t>
            </a:r>
          </a:p>
          <a:p>
            <a:r>
              <a:rPr sz="2400" dirty="0"/>
              <a:t>• Volatility zones marked during market fluctuations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Microsoft Close Price Trend</a:t>
            </a:r>
          </a:p>
        </p:txBody>
      </p:sp>
      <p:pic>
        <p:nvPicPr>
          <p:cNvPr id="3" name="Picture 2" descr="downloa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23" y="1417638"/>
            <a:ext cx="8048981" cy="2966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1583" y="4677508"/>
            <a:ext cx="74121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dirty="0"/>
              <a:t>This chart shows Microsoft’s stock closing price trend over multiple years, highlighting steady upward growth.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SMA &amp; EMA Analysis</a:t>
            </a:r>
          </a:p>
        </p:txBody>
      </p:sp>
      <p:pic>
        <p:nvPicPr>
          <p:cNvPr id="3" name="Picture 2" descr="download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92" y="1371600"/>
            <a:ext cx="7765026" cy="411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55077" y="5662246"/>
            <a:ext cx="67290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dirty="0"/>
              <a:t>This graph compares Simple and Exponential Moving Averages with actual closing prices, revealing short-term and long-term trends.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Bollinger Bands</a:t>
            </a:r>
          </a:p>
        </p:txBody>
      </p:sp>
      <p:pic>
        <p:nvPicPr>
          <p:cNvPr id="3" name="Picture 2" descr="download (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87" y="1371600"/>
            <a:ext cx="7765026" cy="411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5486400"/>
            <a:ext cx="64594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dirty="0"/>
              <a:t>The Bollinger Bands visualize price volatility and upper/lower deviation boundaries, indicating market momentum shifts.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959</Words>
  <Application>Microsoft Office PowerPoint</Application>
  <PresentationFormat>On-screen Show (4:3)</PresentationFormat>
  <Paragraphs>143</Paragraphs>
  <Slides>27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Microsoft Stock Price Prediction using Machine Learning (LSTM)</vt:lpstr>
      <vt:lpstr>Problem Statement</vt:lpstr>
      <vt:lpstr>Objective &amp; Motivation</vt:lpstr>
      <vt:lpstr>Dataset Description</vt:lpstr>
      <vt:lpstr>Data Preprocessing</vt:lpstr>
      <vt:lpstr>Exploratory Data Analysis (EDA)</vt:lpstr>
      <vt:lpstr>Microsoft Close Price Trend</vt:lpstr>
      <vt:lpstr>SMA &amp; EMA Analysis</vt:lpstr>
      <vt:lpstr>Bollinger Bands</vt:lpstr>
      <vt:lpstr>Correlation Heatmap</vt:lpstr>
      <vt:lpstr>Model Comparison</vt:lpstr>
      <vt:lpstr>Actual vs Predicted (Random Forest &amp; XGBoost)</vt:lpstr>
      <vt:lpstr>Why Choose LSTM?</vt:lpstr>
      <vt:lpstr>LSTM Model Architecture</vt:lpstr>
      <vt:lpstr>Training &amp; Validation</vt:lpstr>
      <vt:lpstr>Model Evaluation &amp; Visualization</vt:lpstr>
      <vt:lpstr>Streamlit Web Application</vt:lpstr>
      <vt:lpstr>Future Prediction Visualization</vt:lpstr>
      <vt:lpstr>LSTM Model - Actual vs Predicted</vt:lpstr>
      <vt:lpstr>30-Day Forecast (LSTM)</vt:lpstr>
      <vt:lpstr>Technical Stack</vt:lpstr>
      <vt:lpstr>Results Summary</vt:lpstr>
      <vt:lpstr>Conclusion</vt:lpstr>
      <vt:lpstr>Future Scope</vt:lpstr>
      <vt:lpstr>References &amp; Credits</vt:lpstr>
      <vt:lpstr>Training Model</vt:lpstr>
      <vt:lpstr>Model deployment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Arvind Sharma</cp:lastModifiedBy>
  <cp:revision>3</cp:revision>
  <dcterms:created xsi:type="dcterms:W3CDTF">2013-01-27T09:14:16Z</dcterms:created>
  <dcterms:modified xsi:type="dcterms:W3CDTF">2025-11-10T12:43:09Z</dcterms:modified>
  <cp:category/>
</cp:coreProperties>
</file>